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5" r:id="rId2"/>
    <p:sldMasterId id="2147483688" r:id="rId3"/>
  </p:sldMasterIdLst>
  <p:sldIdLst>
    <p:sldId id="256" r:id="rId4"/>
    <p:sldId id="304" r:id="rId5"/>
    <p:sldId id="264" r:id="rId6"/>
    <p:sldId id="306" r:id="rId7"/>
    <p:sldId id="281" r:id="rId8"/>
    <p:sldId id="299" r:id="rId9"/>
    <p:sldId id="274" r:id="rId10"/>
    <p:sldId id="300" r:id="rId11"/>
    <p:sldId id="301" r:id="rId12"/>
    <p:sldId id="307" r:id="rId13"/>
    <p:sldId id="308" r:id="rId14"/>
    <p:sldId id="309" r:id="rId15"/>
    <p:sldId id="310" r:id="rId16"/>
    <p:sldId id="311" r:id="rId17"/>
    <p:sldId id="312" r:id="rId18"/>
    <p:sldId id="313" r:id="rId19"/>
  </p:sldIdLst>
  <p:sldSz cx="12192000" cy="6858000"/>
  <p:notesSz cx="6858000" cy="9144000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9874" autoAdjust="0"/>
  </p:normalViewPr>
  <p:slideViewPr>
    <p:cSldViewPr snapToGrid="0">
      <p:cViewPr varScale="1">
        <p:scale>
          <a:sx n="72" d="100"/>
          <a:sy n="72" d="100"/>
        </p:scale>
        <p:origin x="8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646726450860311"/>
          <c:y val="8.4180979826834635E-3"/>
          <c:w val="0.52098643919510057"/>
          <c:h val="0.857168297663944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Уровень ОУ</c:v>
                </c:pt>
                <c:pt idx="1">
                  <c:v>Уровень поселения, района</c:v>
                </c:pt>
                <c:pt idx="2">
                  <c:v>Выше районного уровня</c:v>
                </c:pt>
                <c:pt idx="3">
                  <c:v>Открываем в 21-22 уч.году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2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E-4A69-9C88-7BB7803E5B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Уровень ОУ</c:v>
                </c:pt>
                <c:pt idx="1">
                  <c:v>Уровень поселения, района</c:v>
                </c:pt>
                <c:pt idx="2">
                  <c:v>Выше районного уровня</c:v>
                </c:pt>
                <c:pt idx="3">
                  <c:v>Открываем в 21-22 уч.году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9E-4A69-9C88-7BB7803E5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328064"/>
        <c:axId val="68348160"/>
      </c:barChart>
      <c:catAx>
        <c:axId val="683280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348160"/>
        <c:crosses val="autoZero"/>
        <c:auto val="1"/>
        <c:lblAlgn val="ctr"/>
        <c:lblOffset val="100"/>
        <c:noMultiLvlLbl val="0"/>
      </c:catAx>
      <c:valAx>
        <c:axId val="68348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8328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38" rIns="91438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19" tIns="0" rIns="45719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13"/>
            <a:ext cx="2628900" cy="57598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2313"/>
            <a:ext cx="7734300" cy="5759899"/>
          </a:xfrm>
        </p:spPr>
        <p:txBody>
          <a:bodyPr vert="eaVert" lIns="45719" tIns="0" rIns="45719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55C44-7CBE-4040-89E3-46EB3C989C6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6ABA-F3B1-46B4-A78A-A182B224332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5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DA10-0907-4072-AAF9-B3255E1CD74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1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04B1D-8AFC-434B-B97A-DC2E3355BF1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58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8E094-9302-45E4-B516-3394C334883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41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C35-FF0A-4EF1-87C6-3384ADCAE2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13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25B7A-AE7D-44F6-8C73-64F44D96FD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14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2985-E41A-4FE8-8260-C4D247C1EF5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5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94CB-724F-42EE-A2C3-7890C6538C2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43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9614E-FF81-40A8-A787-636213DC828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72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5119" y="304800"/>
            <a:ext cx="2669116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653" y="304800"/>
            <a:ext cx="7806267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ACF7-523D-4216-929C-3106C363563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79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B360-D737-4D6C-A5D1-7445526BC80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50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05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42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08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823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65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0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38" rIns="91438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6353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42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55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68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64"/>
            <a:ext cx="4937760" cy="736283"/>
          </a:xfrm>
        </p:spPr>
        <p:txBody>
          <a:bodyPr lIns="91438" rIns="91438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64"/>
            <a:ext cx="4937760" cy="736283"/>
          </a:xfrm>
        </p:spPr>
        <p:txBody>
          <a:bodyPr lIns="91438" rIns="91438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5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1"/>
            <a:ext cx="3200400" cy="3379124"/>
          </a:xfrm>
        </p:spPr>
        <p:txBody>
          <a:bodyPr lIns="91438" rIns="91438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20" y="6459798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9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38" tIns="0" rIns="91438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" y="1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189" tIns="457189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38" tIns="0" rIns="91438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" y="6334317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38" tIns="45719" rIns="91438" bIns="45719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5"/>
            <a:ext cx="10058400" cy="4023360"/>
          </a:xfrm>
          <a:prstGeom prst="rect">
            <a:avLst/>
          </a:prstGeom>
        </p:spPr>
        <p:txBody>
          <a:bodyPr vert="horz" lIns="0" tIns="45719" rIns="0" bIns="4571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90" y="6459798"/>
            <a:ext cx="2472271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98"/>
            <a:ext cx="4822804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8" y="6459798"/>
            <a:ext cx="1312025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12801" y="1566876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BE7C70B-9306-477A-9ADC-FF8274B4AC81}" type="slidenum">
              <a:rPr lang="ru-RU" altLang="ru-RU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6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1981201"/>
            <a:ext cx="10058400" cy="16073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«Формирование прогнозных данных на основе анализа деятельности и планирования работы объединений дополнительного образования</a:t>
            </a:r>
            <a:br>
              <a:rPr lang="ru-RU" sz="3600" b="1" dirty="0"/>
            </a:br>
            <a:r>
              <a:rPr lang="ru-RU" sz="3600" b="1" dirty="0"/>
              <a:t> в 2022-2023 учебном году».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05967" y="4659807"/>
            <a:ext cx="4710212" cy="13947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900" b="1" dirty="0"/>
              <a:t>ШАПЁРОВА О.А.,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b="1" dirty="0"/>
              <a:t>Главный специалист отдела дошкольного, общего и дополнительного образования Управления образования </a:t>
            </a:r>
            <a:r>
              <a:rPr lang="ru-RU" sz="1500" b="1" dirty="0" err="1"/>
              <a:t>Устьянского</a:t>
            </a:r>
            <a:r>
              <a:rPr lang="ru-RU" sz="1500" b="1" dirty="0"/>
              <a:t> района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BCBC34-90AC-40DE-A156-43F2C48F7844}"/>
              </a:ext>
            </a:extLst>
          </p:cNvPr>
          <p:cNvSpPr/>
          <p:nvPr/>
        </p:nvSpPr>
        <p:spPr>
          <a:xfrm>
            <a:off x="4558748" y="974575"/>
            <a:ext cx="3074504" cy="467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500" b="1" dirty="0" err="1">
                <a:solidFill>
                  <a:schemeClr val="tx1"/>
                </a:solidFill>
              </a:rPr>
              <a:t>Устьянский</a:t>
            </a:r>
            <a:r>
              <a:rPr lang="ru-RU" sz="1500" b="1" dirty="0">
                <a:solidFill>
                  <a:schemeClr val="tx1"/>
                </a:solidFill>
              </a:rPr>
              <a:t> район</a:t>
            </a:r>
          </a:p>
          <a:p>
            <a:pPr algn="ctr"/>
            <a:r>
              <a:rPr lang="ru-RU" sz="1500" b="1" dirty="0">
                <a:solidFill>
                  <a:schemeClr val="tx1"/>
                </a:solidFill>
              </a:rPr>
              <a:t> Архангельской области</a:t>
            </a:r>
          </a:p>
        </p:txBody>
      </p:sp>
      <p:pic>
        <p:nvPicPr>
          <p:cNvPr id="1027" name="Picture 3" descr="C:\Users\HP\Downloads\УР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73" y="171937"/>
            <a:ext cx="569873" cy="80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86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57200" y="2251075"/>
            <a:ext cx="3456517" cy="596900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Классное руководство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08461" y="2228865"/>
            <a:ext cx="3600449" cy="619125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Школьный урок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01520" y="2211403"/>
            <a:ext cx="4106333" cy="636587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Курсы внеурочной деятельности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4443" y="4197365"/>
            <a:ext cx="3348567" cy="631825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Ключевые общешкольные дела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102110" y="3049603"/>
            <a:ext cx="3602567" cy="630237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Самоуправление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920569" y="4194175"/>
            <a:ext cx="3996267" cy="635000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Детские общественные объединения (9)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30487" y="5275220"/>
            <a:ext cx="3348567" cy="661987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Школьные медиа (11)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20569" y="3048015"/>
            <a:ext cx="3996267" cy="631825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Профориентация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08461" y="4192603"/>
            <a:ext cx="3600449" cy="636587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Экскурсии экспедиции походы (11)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213103" y="1774825"/>
            <a:ext cx="594148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73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Инвариантные модули</a:t>
            </a:r>
          </a:p>
        </p:txBody>
      </p:sp>
      <p:sp>
        <p:nvSpPr>
          <p:cNvPr id="34" name="Скругленный прямоугольник 24"/>
          <p:cNvSpPr/>
          <p:nvPr/>
        </p:nvSpPr>
        <p:spPr>
          <a:xfrm>
            <a:off x="457200" y="3049603"/>
            <a:ext cx="3456517" cy="630237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Работа с родителями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213103" y="3768725"/>
            <a:ext cx="5941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73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Вариативные модули</a:t>
            </a:r>
          </a:p>
        </p:txBody>
      </p:sp>
      <p:sp>
        <p:nvSpPr>
          <p:cNvPr id="615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730000"/>
                </a:solidFill>
              </a:rPr>
              <a:t>Мониторинг содержания программ воспитания</a:t>
            </a:r>
            <a:endParaRPr lang="ru-RU" altLang="ru-RU" sz="2400" dirty="0"/>
          </a:p>
        </p:txBody>
      </p:sp>
      <p:sp>
        <p:nvSpPr>
          <p:cNvPr id="19" name="Скругленный прямоугольник 26"/>
          <p:cNvSpPr/>
          <p:nvPr/>
        </p:nvSpPr>
        <p:spPr>
          <a:xfrm>
            <a:off x="5991812" y="5275220"/>
            <a:ext cx="3602567" cy="661987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Организация предметно-эстетическая среды (15)</a:t>
            </a:r>
          </a:p>
        </p:txBody>
      </p:sp>
    </p:spTree>
    <p:extLst>
      <p:ext uri="{BB962C8B-B14F-4D97-AF65-F5344CB8AC3E}">
        <p14:creationId xmlns:p14="http://schemas.microsoft.com/office/powerpoint/2010/main" val="329602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32385" y="3154884"/>
            <a:ext cx="4316755" cy="78486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МБОУ «Ульяновская СОШ»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Ростовская ОШ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32385" y="2369820"/>
            <a:ext cx="4316755" cy="6934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Модуль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Волонтёрство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»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2730963" y="1939925"/>
            <a:ext cx="74521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73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Вариативные модули (эксклюзивный вариант)</a:t>
            </a:r>
          </a:p>
        </p:txBody>
      </p:sp>
      <p:sp>
        <p:nvSpPr>
          <p:cNvPr id="615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730000"/>
                </a:solidFill>
              </a:rPr>
              <a:t>Мониторинг содержания программ воспитания</a:t>
            </a:r>
            <a:endParaRPr lang="ru-RU" alt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0034" y="4960621"/>
            <a:ext cx="4316755" cy="73070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Строевская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8924" y="3231860"/>
            <a:ext cx="4316755" cy="63090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Школа/сад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М.Монтессори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0034" y="4149916"/>
            <a:ext cx="4316755" cy="6934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Модуль Волонтёрский отряд «Позитив»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8924" y="2369820"/>
            <a:ext cx="4316755" cy="785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Модуль «Дети - волонтёры»</a:t>
            </a:r>
          </a:p>
        </p:txBody>
      </p:sp>
    </p:spTree>
    <p:extLst>
      <p:ext uri="{BB962C8B-B14F-4D97-AF65-F5344CB8AC3E}">
        <p14:creationId xmlns:p14="http://schemas.microsoft.com/office/powerpoint/2010/main" val="376525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80867" y="2063189"/>
            <a:ext cx="2751690" cy="51237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МБОУ «ОСОШ №1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88580" y="3033605"/>
            <a:ext cx="2618511" cy="5372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Едемская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ОШ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2162" y="3103112"/>
            <a:ext cx="2869099" cy="5870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Устьянская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57353" y="1882140"/>
            <a:ext cx="4256115" cy="6934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Модуль «Школьные медиа»</a:t>
            </a:r>
          </a:p>
        </p:txBody>
      </p:sp>
      <p:sp>
        <p:nvSpPr>
          <p:cNvPr id="615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730000"/>
                </a:solidFill>
              </a:rPr>
              <a:t>Анализ работы по направлению  «Воспитание»</a:t>
            </a:r>
            <a:endParaRPr lang="ru-RU" altLang="ru-RU" sz="2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40383" y="2915075"/>
            <a:ext cx="3067396" cy="793316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Березницкая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гимназия»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«Гимназические медиа»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2163" y="5116322"/>
            <a:ext cx="2869099" cy="5750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Киземская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2674" y="5097988"/>
            <a:ext cx="2905475" cy="48548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Строевская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639696" y="5097988"/>
            <a:ext cx="3067395" cy="593334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Ульяновская СОШ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56568" y="4048934"/>
            <a:ext cx="3150523" cy="63090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Плосская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ОШ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38111" y="2026431"/>
            <a:ext cx="3383280" cy="585886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Малодорская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2163" y="4070852"/>
            <a:ext cx="2869099" cy="5870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Илезская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67201" y="4039442"/>
            <a:ext cx="3413760" cy="5870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Малодорская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</p:spTree>
    <p:extLst>
      <p:ext uri="{BB962C8B-B14F-4D97-AF65-F5344CB8AC3E}">
        <p14:creationId xmlns:p14="http://schemas.microsoft.com/office/powerpoint/2010/main" val="182417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439572" y="3295614"/>
            <a:ext cx="2751690" cy="51237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МБОУ «ОСОШ №1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445729" y="3229148"/>
            <a:ext cx="2618511" cy="5372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«ОСОШ №2»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2163" y="4105049"/>
            <a:ext cx="2869099" cy="5870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Устьянская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23855" y="2369820"/>
            <a:ext cx="4256115" cy="6934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Модуль «Детские общественные организации»</a:t>
            </a:r>
          </a:p>
        </p:txBody>
      </p:sp>
      <p:sp>
        <p:nvSpPr>
          <p:cNvPr id="615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730000"/>
                </a:solidFill>
              </a:rPr>
              <a:t>Анализ работы по направлению  «Воспитание»</a:t>
            </a:r>
            <a:endParaRPr lang="ru-RU" altLang="ru-RU" sz="2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18214" y="3311733"/>
            <a:ext cx="3067396" cy="53050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Березницкая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гимназия»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2163" y="5116322"/>
            <a:ext cx="2869099" cy="5750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Киземская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2674" y="5205837"/>
            <a:ext cx="2905475" cy="48548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Строевская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21288" y="5151912"/>
            <a:ext cx="3067395" cy="593334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Илезская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8160" y="4060028"/>
            <a:ext cx="3150523" cy="63090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Лойгинская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60272" y="4251015"/>
            <a:ext cx="3383280" cy="585886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МБОУ «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Малодорская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СОШ»</a:t>
            </a:r>
          </a:p>
        </p:txBody>
      </p:sp>
      <p:pic>
        <p:nvPicPr>
          <p:cNvPr id="2050" name="Picture 2" descr="C:\Users\HP\Downloads\РД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85" y="255536"/>
            <a:ext cx="1583032" cy="201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ownloads\юнарм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132" y="255536"/>
            <a:ext cx="1583666" cy="11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72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306B3-242D-4382-BD1C-2F8FA3E6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«Успех каждого ребёнка»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EAE15-6832-4A0B-ACFB-EAEFA5874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школьные музеи ( создание, регистрация и паспортизация музея);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театральное направление </a:t>
            </a:r>
            <a:r>
              <a:rPr lang="ru-RU" sz="2400" b="1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каждой школе должен быть свой театр!);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техническое творчество (в частности «Точки роста»);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экологическое направление (</a:t>
            </a:r>
            <a:r>
              <a:rPr lang="ru-RU" sz="24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эколята</a:t>
            </a:r>
            <a:r>
              <a:rPr lang="ru-RU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«Школьные лесничества»);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«Одарённые дети» (проектно-исследовательское направление).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54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306B3-242D-4382-BD1C-2F8FA3E6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Виды и типы программ в ДОД: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EAE15-6832-4A0B-ACFB-EAEFA5874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Дистанционные программы,</a:t>
            </a:r>
          </a:p>
          <a:p>
            <a:r>
              <a:rPr lang="ru-RU" dirty="0">
                <a:solidFill>
                  <a:srgbClr val="0070C0"/>
                </a:solidFill>
              </a:rPr>
              <a:t>Сетевые программы,</a:t>
            </a:r>
          </a:p>
          <a:p>
            <a:r>
              <a:rPr lang="ru-RU" dirty="0">
                <a:solidFill>
                  <a:srgbClr val="0070C0"/>
                </a:solidFill>
              </a:rPr>
              <a:t>Адаптированные программы,</a:t>
            </a:r>
          </a:p>
          <a:p>
            <a:r>
              <a:rPr lang="ru-RU" dirty="0">
                <a:solidFill>
                  <a:srgbClr val="0070C0"/>
                </a:solidFill>
              </a:rPr>
              <a:t>Разноуровневые программы,</a:t>
            </a:r>
          </a:p>
          <a:p>
            <a:r>
              <a:rPr lang="ru-RU" dirty="0">
                <a:solidFill>
                  <a:srgbClr val="0070C0"/>
                </a:solidFill>
              </a:rPr>
              <a:t>Краткосрочные программы.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6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306B3-242D-4382-BD1C-2F8FA3E6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При составлении учебного плана учитывается ДОД: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EAE15-6832-4A0B-ACFB-EAEFA5874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752600"/>
            <a:ext cx="10893564" cy="4267200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1BCE41-C3A7-4985-B6CB-11FE4B7D8210}"/>
              </a:ext>
            </a:extLst>
          </p:cNvPr>
          <p:cNvSpPr txBox="1"/>
          <p:nvPr/>
        </p:nvSpPr>
        <p:spPr>
          <a:xfrm>
            <a:off x="1311965" y="2508984"/>
            <a:ext cx="101116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rgbClr val="0070C0"/>
                </a:solidFill>
              </a:rPr>
              <a:t>анализ работы за предыдущий год,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rgbClr val="0070C0"/>
                </a:solidFill>
              </a:rPr>
              <a:t>возрастные особенностей детей,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rgbClr val="0070C0"/>
                </a:solidFill>
              </a:rPr>
              <a:t>охват разных направленностей,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rgbClr val="0070C0"/>
                </a:solidFill>
              </a:rPr>
              <a:t>современные направления </a:t>
            </a:r>
            <a:r>
              <a:rPr lang="ru-RU" sz="3200">
                <a:solidFill>
                  <a:srgbClr val="0070C0"/>
                </a:solidFill>
              </a:rPr>
              <a:t>развития  </a:t>
            </a:r>
            <a:r>
              <a:rPr lang="ru-RU" sz="3200" dirty="0">
                <a:solidFill>
                  <a:srgbClr val="0070C0"/>
                </a:solidFill>
              </a:rPr>
              <a:t>ДОД,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rgbClr val="0070C0"/>
                </a:solidFill>
              </a:rPr>
              <a:t>связь с рабочей программой воспитания.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739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45A52-9BD3-47EE-8B78-364EB2F8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Анализ работы объединений дополнительного образования в ОО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2D688E8-C492-4C83-A573-36BEE863B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633097"/>
              </p:ext>
            </p:extLst>
          </p:nvPr>
        </p:nvGraphicFramePr>
        <p:xfrm>
          <a:off x="755374" y="1846263"/>
          <a:ext cx="1086678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58">
                  <a:extLst>
                    <a:ext uri="{9D8B030D-6E8A-4147-A177-3AD203B41FA5}">
                      <a16:colId xmlns:a16="http://schemas.microsoft.com/office/drawing/2014/main" val="3761863656"/>
                    </a:ext>
                  </a:extLst>
                </a:gridCol>
                <a:gridCol w="2170706">
                  <a:extLst>
                    <a:ext uri="{9D8B030D-6E8A-4147-A177-3AD203B41FA5}">
                      <a16:colId xmlns:a16="http://schemas.microsoft.com/office/drawing/2014/main" val="2755909186"/>
                    </a:ext>
                  </a:extLst>
                </a:gridCol>
                <a:gridCol w="2170706">
                  <a:extLst>
                    <a:ext uri="{9D8B030D-6E8A-4147-A177-3AD203B41FA5}">
                      <a16:colId xmlns:a16="http://schemas.microsoft.com/office/drawing/2014/main" val="1289084025"/>
                    </a:ext>
                  </a:extLst>
                </a:gridCol>
                <a:gridCol w="2170706">
                  <a:extLst>
                    <a:ext uri="{9D8B030D-6E8A-4147-A177-3AD203B41FA5}">
                      <a16:colId xmlns:a16="http://schemas.microsoft.com/office/drawing/2014/main" val="247751783"/>
                    </a:ext>
                  </a:extLst>
                </a:gridCol>
                <a:gridCol w="2170706">
                  <a:extLst>
                    <a:ext uri="{9D8B030D-6E8A-4147-A177-3AD203B41FA5}">
                      <a16:colId xmlns:a16="http://schemas.microsoft.com/office/drawing/2014/main" val="824554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Список объединений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Результативность на уровне учреждения</a:t>
                      </a:r>
                    </a:p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Да/нет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Результативность на уровне района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Да/нет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Результативность выше районного уровня</a:t>
                      </a:r>
                    </a:p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Да/нет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Открываем или нет в следующем учебном году</a:t>
                      </a:r>
                    </a:p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Да/нет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580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62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18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93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данных по результативности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DF61E-1B0D-41D1-844F-3CB99397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Анализ  программ дополнительного образования: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8E7A7-4D5D-4F8A-8F42-7F30EA496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 возрастам (5-17 лет)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 направленностям: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70C0"/>
                </a:solidFill>
              </a:rPr>
              <a:t>художественная;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70C0"/>
                </a:solidFill>
              </a:rPr>
              <a:t>социально-гуманитарная;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70C0"/>
                </a:solidFill>
              </a:rPr>
              <a:t>техническая;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70C0"/>
                </a:solidFill>
              </a:rPr>
              <a:t>естественнонаучная;</a:t>
            </a:r>
          </a:p>
          <a:p>
            <a:pPr>
              <a:buFontTx/>
              <a:buChar char="-"/>
            </a:pPr>
            <a:r>
              <a:rPr lang="ru-RU" dirty="0" err="1">
                <a:solidFill>
                  <a:srgbClr val="0070C0"/>
                </a:solidFill>
              </a:rPr>
              <a:t>туристко</a:t>
            </a:r>
            <a:r>
              <a:rPr lang="ru-RU" dirty="0">
                <a:solidFill>
                  <a:srgbClr val="0070C0"/>
                </a:solidFill>
              </a:rPr>
              <a:t>-краеведческая;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70C0"/>
                </a:solidFill>
              </a:rPr>
              <a:t>физкультурно-спортивная</a:t>
            </a:r>
          </a:p>
        </p:txBody>
      </p:sp>
      <p:pic>
        <p:nvPicPr>
          <p:cNvPr id="5" name="Рисунок 4" descr="Изображение выглядит как текст, шиферная плитка, флаг&#10;&#10;Автоматически созданное описание">
            <a:extLst>
              <a:ext uri="{FF2B5EF4-FFF2-40B4-BE49-F238E27FC236}">
                <a16:creationId xmlns:a16="http://schemas.microsoft.com/office/drawing/2014/main" id="{1B96E8E1-0A47-4978-B5FD-76F37B290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348" y="1600201"/>
            <a:ext cx="4793974" cy="479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2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57200" y="2251075"/>
            <a:ext cx="3456517" cy="596900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Классное руководство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08461" y="2228865"/>
            <a:ext cx="3600449" cy="619125"/>
          </a:xfrm>
          <a:prstGeom prst="roundRect">
            <a:avLst/>
          </a:prstGeom>
          <a:solidFill>
            <a:srgbClr val="FFCC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Школьный урок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64849" y="3058738"/>
            <a:ext cx="3761681" cy="596900"/>
          </a:xfrm>
          <a:prstGeom prst="roundRect">
            <a:avLst/>
          </a:prstGeom>
          <a:solidFill>
            <a:srgbClr val="FFCC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Курсы внеурочной деятельности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4443" y="4197365"/>
            <a:ext cx="3348567" cy="6318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Ключевые общешкольные дела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17418" y="2160610"/>
            <a:ext cx="3602567" cy="630237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Самоуправление</a:t>
            </a:r>
            <a:r>
              <a:rPr lang="ru-RU" sz="1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920569" y="4194175"/>
            <a:ext cx="3996267" cy="635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Детские общественные объединения (9)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11174" y="5156453"/>
            <a:ext cx="3348567" cy="661987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Школьные медиа (11)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56551" y="3038136"/>
            <a:ext cx="3996267" cy="631825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Профориентация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08461" y="4192603"/>
            <a:ext cx="3600449" cy="636587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Экскурсии экспедиции походы (11)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020417" y="1774825"/>
            <a:ext cx="1041381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800" b="1" i="1" dirty="0">
                <a:solidFill>
                  <a:srgbClr val="730000"/>
                </a:solidFill>
              </a:rPr>
              <a:t>Инвариантные модули:</a:t>
            </a:r>
          </a:p>
        </p:txBody>
      </p:sp>
      <p:sp>
        <p:nvSpPr>
          <p:cNvPr id="34" name="Скругленный прямоугольник 24"/>
          <p:cNvSpPr/>
          <p:nvPr/>
        </p:nvSpPr>
        <p:spPr>
          <a:xfrm>
            <a:off x="457200" y="3049603"/>
            <a:ext cx="3456517" cy="630237"/>
          </a:xfrm>
          <a:prstGeom prst="roundRect">
            <a:avLst/>
          </a:prstGeom>
          <a:solidFill>
            <a:srgbClr val="FFFF99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Работа с родителями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213103" y="3768725"/>
            <a:ext cx="5941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800" b="1" i="1" dirty="0">
                <a:solidFill>
                  <a:srgbClr val="730000"/>
                </a:solidFill>
              </a:rPr>
              <a:t>Вариативные модули</a:t>
            </a:r>
          </a:p>
        </p:txBody>
      </p:sp>
      <p:sp>
        <p:nvSpPr>
          <p:cNvPr id="615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730000"/>
                </a:solidFill>
              </a:rPr>
              <a:t>Военно-патриотическое направление в рабочих программах воспитания</a:t>
            </a:r>
            <a:endParaRPr lang="ru-RU" altLang="ru-RU" sz="2400" dirty="0"/>
          </a:p>
        </p:txBody>
      </p:sp>
      <p:sp>
        <p:nvSpPr>
          <p:cNvPr id="19" name="Скругленный прямоугольник 26"/>
          <p:cNvSpPr/>
          <p:nvPr/>
        </p:nvSpPr>
        <p:spPr>
          <a:xfrm>
            <a:off x="8153402" y="5243116"/>
            <a:ext cx="3602567" cy="661987"/>
          </a:xfrm>
          <a:prstGeom prst="round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Организация предметно-эстетическая среды (15)</a:t>
            </a:r>
          </a:p>
        </p:txBody>
      </p:sp>
      <p:sp>
        <p:nvSpPr>
          <p:cNvPr id="16" name="Скругленный прямоугольник 26">
            <a:extLst>
              <a:ext uri="{FF2B5EF4-FFF2-40B4-BE49-F238E27FC236}">
                <a16:creationId xmlns:a16="http://schemas.microsoft.com/office/drawing/2014/main" id="{C38D2377-9493-4B7C-9563-C8F0CAC4692F}"/>
              </a:ext>
            </a:extLst>
          </p:cNvPr>
          <p:cNvSpPr/>
          <p:nvPr/>
        </p:nvSpPr>
        <p:spPr>
          <a:xfrm>
            <a:off x="4332288" y="5186110"/>
            <a:ext cx="3348567" cy="7759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«</a:t>
            </a:r>
            <a:r>
              <a:rPr lang="ru-RU" sz="1400" b="1" dirty="0" err="1">
                <a:solidFill>
                  <a:srgbClr val="000000"/>
                </a:solidFill>
              </a:rPr>
              <a:t>Кадетство</a:t>
            </a:r>
            <a:r>
              <a:rPr lang="ru-RU" sz="1400" b="1" dirty="0">
                <a:solidFill>
                  <a:srgbClr val="000000"/>
                </a:solidFill>
              </a:rPr>
              <a:t>»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(Ульяновская СОШ)</a:t>
            </a:r>
          </a:p>
        </p:txBody>
      </p:sp>
    </p:spTree>
    <p:extLst>
      <p:ext uri="{BB962C8B-B14F-4D97-AF65-F5344CB8AC3E}">
        <p14:creationId xmlns:p14="http://schemas.microsoft.com/office/powerpoint/2010/main" val="91462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439572" y="3295614"/>
            <a:ext cx="2751690" cy="51237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 МБОУ «ОСОШ №1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445729" y="3229148"/>
            <a:ext cx="2618511" cy="537272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«ОСОШ №2»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2163" y="4105049"/>
            <a:ext cx="2869099" cy="5870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Устьянская</a:t>
            </a:r>
            <a:r>
              <a:rPr lang="ru-RU" sz="1400" b="1" dirty="0">
                <a:solidFill>
                  <a:srgbClr val="000000"/>
                </a:solidFill>
              </a:rPr>
              <a:t> СОШ»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823855" y="2369820"/>
            <a:ext cx="4256115" cy="693419"/>
          </a:xfrm>
          <a:prstGeom prst="roundRect">
            <a:avLst/>
          </a:prstGeom>
          <a:solidFill>
            <a:srgbClr val="00B0F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Модуль «Детские общественные объединения»</a:t>
            </a:r>
          </a:p>
        </p:txBody>
      </p:sp>
      <p:sp>
        <p:nvSpPr>
          <p:cNvPr id="615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dirty="0">
                <a:solidFill>
                  <a:srgbClr val="730000"/>
                </a:solidFill>
              </a:rPr>
              <a:t>«</a:t>
            </a:r>
            <a:r>
              <a:rPr lang="ru-RU" altLang="ru-RU" sz="2400" b="1" dirty="0" err="1">
                <a:solidFill>
                  <a:srgbClr val="730000"/>
                </a:solidFill>
              </a:rPr>
              <a:t>Юнармия</a:t>
            </a:r>
            <a:r>
              <a:rPr lang="ru-RU" altLang="ru-RU" sz="2400" b="1" dirty="0">
                <a:solidFill>
                  <a:srgbClr val="730000"/>
                </a:solidFill>
              </a:rPr>
              <a:t>» в рабочих программах воспитания:</a:t>
            </a:r>
            <a:endParaRPr lang="ru-RU" altLang="ru-RU" sz="2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18214" y="3311733"/>
            <a:ext cx="3067396" cy="53050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Березницкая</a:t>
            </a:r>
            <a:r>
              <a:rPr lang="ru-RU" sz="1400" b="1" dirty="0">
                <a:solidFill>
                  <a:srgbClr val="000000"/>
                </a:solidFill>
              </a:rPr>
              <a:t> гимназия»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2163" y="5116322"/>
            <a:ext cx="2869099" cy="5750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Киземская</a:t>
            </a:r>
            <a:r>
              <a:rPr lang="ru-RU" sz="1400" b="1" dirty="0">
                <a:solidFill>
                  <a:srgbClr val="000000"/>
                </a:solidFill>
              </a:rPr>
              <a:t> СОШ»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32674" y="5205837"/>
            <a:ext cx="2905475" cy="485485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Строевская</a:t>
            </a:r>
            <a:r>
              <a:rPr lang="ru-RU" sz="1400" b="1" dirty="0">
                <a:solidFill>
                  <a:srgbClr val="000000"/>
                </a:solidFill>
              </a:rPr>
              <a:t> СОШ»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21288" y="5151912"/>
            <a:ext cx="3067395" cy="593334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Илезская</a:t>
            </a:r>
            <a:r>
              <a:rPr lang="ru-RU" sz="1400" b="1" dirty="0">
                <a:solidFill>
                  <a:srgbClr val="000000"/>
                </a:solidFill>
              </a:rPr>
              <a:t> СОШ»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8160" y="4060028"/>
            <a:ext cx="3150523" cy="630907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Лойгинская</a:t>
            </a:r>
            <a:r>
              <a:rPr lang="ru-RU" sz="1400" b="1" dirty="0">
                <a:solidFill>
                  <a:srgbClr val="000000"/>
                </a:solidFill>
              </a:rPr>
              <a:t> СОШ»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60272" y="4251015"/>
            <a:ext cx="3383280" cy="585886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</a:rPr>
              <a:t>МБОУ «</a:t>
            </a:r>
            <a:r>
              <a:rPr lang="ru-RU" sz="1400" b="1" dirty="0" err="1">
                <a:solidFill>
                  <a:srgbClr val="000000"/>
                </a:solidFill>
              </a:rPr>
              <a:t>Малодорская</a:t>
            </a:r>
            <a:r>
              <a:rPr lang="ru-RU" sz="1400" b="1" dirty="0">
                <a:solidFill>
                  <a:srgbClr val="000000"/>
                </a:solidFill>
              </a:rPr>
              <a:t> СОШ»</a:t>
            </a:r>
          </a:p>
        </p:txBody>
      </p:sp>
      <p:pic>
        <p:nvPicPr>
          <p:cNvPr id="2051" name="Picture 3" descr="C:\Users\HP\Downloads\юнарм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132" y="255536"/>
            <a:ext cx="1583666" cy="114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11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209" y="2875722"/>
            <a:ext cx="11335035" cy="32732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  </a:t>
            </a:r>
            <a:r>
              <a:rPr lang="ru-RU" b="1" dirty="0"/>
              <a:t>МБОУ «ОСОШ №1» (2 объединения)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   МБОУ «ОСОШ №2» (1 объединение)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   МБОУ «ОСОШ №2» СП «УДЮЦ» (4 объединения)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   МБОУ «</a:t>
            </a:r>
            <a:r>
              <a:rPr lang="ru-RU" b="1" dirty="0" err="1"/>
              <a:t>Березницкая</a:t>
            </a:r>
            <a:r>
              <a:rPr lang="ru-RU" b="1" dirty="0"/>
              <a:t> ОГ» (5 объединений)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  ГБУ АО «Октябрьский детский дом» (1 объединение)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lnSpc>
                <a:spcPct val="110000"/>
              </a:lnSpc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3245D8-E523-483E-8941-340655824370}"/>
              </a:ext>
            </a:extLst>
          </p:cNvPr>
          <p:cNvSpPr/>
          <p:nvPr/>
        </p:nvSpPr>
        <p:spPr>
          <a:xfrm>
            <a:off x="4558748" y="974575"/>
            <a:ext cx="3074504" cy="467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1500" b="1" dirty="0" err="1">
                <a:solidFill>
                  <a:prstClr val="black"/>
                </a:solidFill>
              </a:rPr>
              <a:t>Устьянский</a:t>
            </a:r>
            <a:r>
              <a:rPr lang="ru-RU" sz="1500" b="1" dirty="0">
                <a:solidFill>
                  <a:prstClr val="black"/>
                </a:solidFill>
              </a:rPr>
              <a:t> район</a:t>
            </a:r>
          </a:p>
          <a:p>
            <a:pPr algn="ctr"/>
            <a:r>
              <a:rPr lang="ru-RU" sz="1500" b="1" dirty="0">
                <a:solidFill>
                  <a:prstClr val="black"/>
                </a:solidFill>
              </a:rPr>
              <a:t> Архангельской области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564" y="169713"/>
            <a:ext cx="573088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84313" y="1768808"/>
            <a:ext cx="11084478" cy="156965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 Объединения военно-патриотического и гражданско-патриотического направления в ГИС АО «Навигатор».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9525" y="2273269"/>
            <a:ext cx="11558727" cy="1850951"/>
          </a:xfrm>
          <a:prstGeom prst="rect">
            <a:avLst/>
          </a:prstGeom>
        </p:spPr>
        <p:txBody>
          <a:bodyPr vert="horz" lIns="0" tIns="45719" rIns="0" bIns="45719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42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209" y="3140765"/>
            <a:ext cx="11335035" cy="3008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   </a:t>
            </a:r>
            <a:r>
              <a:rPr lang="ru-RU" sz="2400" b="1" dirty="0"/>
              <a:t>Знамённые группы школ;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Почётные караулы;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Церемониальные отряды;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Юные инспекторы дорожного движения;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Дружины юных пожарных;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</a:t>
            </a:r>
            <a:r>
              <a:rPr lang="ru-RU" sz="2400" b="1" dirty="0">
                <a:solidFill>
                  <a:srgbClr val="FF0000"/>
                </a:solidFill>
              </a:rPr>
              <a:t>Отряды «</a:t>
            </a:r>
            <a:r>
              <a:rPr lang="ru-RU" sz="2400" b="1" dirty="0" err="1">
                <a:solidFill>
                  <a:srgbClr val="FF0000"/>
                </a:solidFill>
              </a:rPr>
              <a:t>Юнармия</a:t>
            </a:r>
            <a:r>
              <a:rPr lang="ru-RU" sz="2400" b="1" dirty="0">
                <a:solidFill>
                  <a:srgbClr val="FF0000"/>
                </a:solidFill>
              </a:rPr>
              <a:t>».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lnSpc>
                <a:spcPct val="110000"/>
              </a:lnSpc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3245D8-E523-483E-8941-340655824370}"/>
              </a:ext>
            </a:extLst>
          </p:cNvPr>
          <p:cNvSpPr/>
          <p:nvPr/>
        </p:nvSpPr>
        <p:spPr>
          <a:xfrm>
            <a:off x="4558748" y="974575"/>
            <a:ext cx="3074504" cy="467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Устьянский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район</a:t>
            </a:r>
          </a:p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Архангельской области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564" y="169713"/>
            <a:ext cx="573088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84313" y="1768808"/>
            <a:ext cx="11084478" cy="156965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Планируем в 2022-2023 учебном году создать в каждой ОО объединения военно-патриотического и гражданско-патриотического направлений.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9525" y="2273269"/>
            <a:ext cx="11558727" cy="1850951"/>
          </a:xfrm>
          <a:prstGeom prst="rect">
            <a:avLst/>
          </a:prstGeom>
        </p:spPr>
        <p:txBody>
          <a:bodyPr vert="horz" lIns="0" tIns="45719" rIns="0" bIns="45719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93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209" y="3008243"/>
            <a:ext cx="11335035" cy="31407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  </a:t>
            </a:r>
            <a:r>
              <a:rPr lang="ru-RU" sz="2400" b="1" dirty="0"/>
              <a:t>Принимала участие в районных </a:t>
            </a:r>
            <a:r>
              <a:rPr lang="ru-RU" sz="2400" b="1"/>
              <a:t>военно-патриотических мероприятиях;</a:t>
            </a:r>
            <a:endParaRPr lang="ru-RU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Мотивировала учащихся для вступления в движение </a:t>
            </a:r>
            <a:r>
              <a:rPr lang="ru-RU" sz="2400" b="1" dirty="0">
                <a:solidFill>
                  <a:srgbClr val="FF0000"/>
                </a:solidFill>
              </a:rPr>
              <a:t>«</a:t>
            </a:r>
            <a:r>
              <a:rPr lang="ru-RU" sz="2400" b="1" dirty="0" err="1">
                <a:solidFill>
                  <a:srgbClr val="FF0000"/>
                </a:solidFill>
              </a:rPr>
              <a:t>Юнармия</a:t>
            </a:r>
            <a:r>
              <a:rPr lang="ru-RU" sz="2400" b="1" dirty="0">
                <a:solidFill>
                  <a:srgbClr val="FF0000"/>
                </a:solidFill>
              </a:rPr>
              <a:t>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Стремилась к пополнению МТБ для развития военно-патриотического направления;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   Искала возможности для приобретения формы для движения «</a:t>
            </a:r>
            <a:r>
              <a:rPr lang="ru-RU" sz="2400" b="1" dirty="0" err="1"/>
              <a:t>Юнармия</a:t>
            </a:r>
            <a:r>
              <a:rPr lang="ru-RU" sz="2400" b="1" dirty="0"/>
              <a:t>».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lnSpc>
                <a:spcPct val="110000"/>
              </a:lnSpc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3245D8-E523-483E-8941-340655824370}"/>
              </a:ext>
            </a:extLst>
          </p:cNvPr>
          <p:cNvSpPr/>
          <p:nvPr/>
        </p:nvSpPr>
        <p:spPr>
          <a:xfrm>
            <a:off x="4558748" y="974575"/>
            <a:ext cx="3074504" cy="467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Устьянский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район</a:t>
            </a:r>
          </a:p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Архангельской области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564" y="169713"/>
            <a:ext cx="573088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84313" y="1768808"/>
            <a:ext cx="11084478" cy="12003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Планируем в 2022-2023 учебном году, чтобы каждая ОО: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9525" y="2273269"/>
            <a:ext cx="11558727" cy="1850951"/>
          </a:xfrm>
          <a:prstGeom prst="rect">
            <a:avLst/>
          </a:prstGeom>
        </p:spPr>
        <p:txBody>
          <a:bodyPr vert="horz" lIns="0" tIns="45719" rIns="0" bIns="45719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05082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Профиль">
  <a:themeElements>
    <a:clrScheme name="Профиль 10">
      <a:dk1>
        <a:srgbClr val="000000"/>
      </a:dk1>
      <a:lt1>
        <a:srgbClr val="FFFFFF"/>
      </a:lt1>
      <a:dk2>
        <a:srgbClr val="800000"/>
      </a:dk2>
      <a:lt2>
        <a:srgbClr val="FFFFFF"/>
      </a:lt2>
      <a:accent1>
        <a:srgbClr val="A3B2C1"/>
      </a:accent1>
      <a:accent2>
        <a:srgbClr val="80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73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FFFFFF"/>
        </a:lt1>
        <a:dk2>
          <a:srgbClr val="800000"/>
        </a:dk2>
        <a:lt2>
          <a:srgbClr val="FFFFFF"/>
        </a:lt2>
        <a:accent1>
          <a:srgbClr val="A3B2C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73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1248</TotalTime>
  <Words>736</Words>
  <Application>Microsoft Office PowerPoint</Application>
  <PresentationFormat>Широкоэкранный</PresentationFormat>
  <Paragraphs>156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Wingdings</vt:lpstr>
      <vt:lpstr>Ретро</vt:lpstr>
      <vt:lpstr>Профиль</vt:lpstr>
      <vt:lpstr>Тема Office</vt:lpstr>
      <vt:lpstr>«Формирование прогнозных данных на основе анализа деятельности и планирования работы объединений дополнительного образования  в 2022-2023 учебном году».</vt:lpstr>
      <vt:lpstr>Анализ работы объединений дополнительного образования в ОО</vt:lpstr>
      <vt:lpstr>Анализ данных по результативности</vt:lpstr>
      <vt:lpstr>Анализ  программ дополнительного образования:</vt:lpstr>
      <vt:lpstr>Военно-патриотическое направление в рабочих программах воспитания</vt:lpstr>
      <vt:lpstr>«Юнармия» в рабочих программах воспитания:</vt:lpstr>
      <vt:lpstr>Презентация PowerPoint</vt:lpstr>
      <vt:lpstr>Презентация PowerPoint</vt:lpstr>
      <vt:lpstr>Презентация PowerPoint</vt:lpstr>
      <vt:lpstr>Мониторинг содержания программ воспитания</vt:lpstr>
      <vt:lpstr>Мониторинг содержания программ воспитания</vt:lpstr>
      <vt:lpstr>Анализ работы по направлению  «Воспитание»</vt:lpstr>
      <vt:lpstr>Анализ работы по направлению  «Воспитание»</vt:lpstr>
      <vt:lpstr>«Успех каждого ребёнка»</vt:lpstr>
      <vt:lpstr>Виды и типы программ в ДОД:</vt:lpstr>
      <vt:lpstr>При составлении учебного плана учитывается ДОД: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воспитании</dc:title>
  <dc:creator>Петруханова Юлия Борисовна</dc:creator>
  <cp:lastModifiedBy>Ольга</cp:lastModifiedBy>
  <cp:revision>66</cp:revision>
  <dcterms:created xsi:type="dcterms:W3CDTF">2021-08-18T08:37:52Z</dcterms:created>
  <dcterms:modified xsi:type="dcterms:W3CDTF">2022-02-23T20:33:42Z</dcterms:modified>
</cp:coreProperties>
</file>